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42" r:id="rId5"/>
  </p:sldMasterIdLst>
  <p:notesMasterIdLst>
    <p:notesMasterId r:id="rId20"/>
  </p:notesMasterIdLst>
  <p:handoutMasterIdLst>
    <p:handoutMasterId r:id="rId21"/>
  </p:handoutMasterIdLst>
  <p:sldIdLst>
    <p:sldId id="258" r:id="rId6"/>
    <p:sldId id="264" r:id="rId7"/>
    <p:sldId id="279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4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1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D9935D9-7943-492A-9103-21EC774AF474}">
          <p14:sldIdLst>
            <p14:sldId id="258"/>
          </p14:sldIdLst>
        </p14:section>
        <p14:section name="Présentation" id="{DCFEF6E2-CEA8-4C1B-9573-CB3D2D4FD30E}">
          <p14:sldIdLst>
            <p14:sldId id="264"/>
          </p14:sldIdLst>
        </p14:section>
        <p14:section name="Section 1" id="{C094ABD1-4136-48BE-9B29-9E3EB502FE1B}">
          <p14:sldIdLst>
            <p14:sldId id="279"/>
            <p14:sldId id="265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</p14:sldIdLst>
        </p14:section>
        <p14:section name="FIN" id="{8B0FC0F4-1AB7-414D-A746-B445E9180B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Çatçoury Élisabeth" initials="ÇÉ" lastIdx="2" clrIdx="0">
    <p:extLst>
      <p:ext uri="{19B8F6BF-5375-455C-9EA6-DF929625EA0E}">
        <p15:presenceInfo xmlns:p15="http://schemas.microsoft.com/office/powerpoint/2012/main" userId="S-1-5-21-3083037000-2172026215-1886294311-8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40" autoAdjust="0"/>
  </p:normalViewPr>
  <p:slideViewPr>
    <p:cSldViewPr snapToGrid="0">
      <p:cViewPr varScale="1">
        <p:scale>
          <a:sx n="88" d="100"/>
          <a:sy n="88" d="100"/>
        </p:scale>
        <p:origin x="494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ECAE-2F54-4201-B6EA-FF625A9D078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569B9-6F40-4F11-90AE-1044CC0E21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78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0C91-7352-401C-924B-8000C192E333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603A-C2B4-499E-9B7D-3F71895AB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4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1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24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05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85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68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50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envenue_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169714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ndate Medium" pitchFamily="50" charset="0"/>
                <a:ea typeface="Condate Medium" pitchFamily="50" charset="0"/>
              </a:defRPr>
            </a:lvl1pPr>
          </a:lstStyle>
          <a:p>
            <a:pPr lvl="0"/>
            <a:r>
              <a:rPr lang="fr-FR" dirty="0" smtClean="0"/>
              <a:t>bienvenue !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05245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ndate Medium" pitchFamily="50" charset="0"/>
                <a:ea typeface="Condate Medium" pitchFamily="50" charset="0"/>
              </a:defRPr>
            </a:lvl1pPr>
          </a:lstStyle>
          <a:p>
            <a:pPr lvl="0"/>
            <a:r>
              <a:rPr lang="fr-FR" dirty="0" smtClean="0"/>
              <a:t>degemer mat !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9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" y="-1094990"/>
            <a:ext cx="2489188" cy="3132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3240001" y="1800000"/>
            <a:ext cx="7919836" cy="1655014"/>
          </a:xfrm>
          <a:prstGeom prst="rect">
            <a:avLst/>
          </a:prstGeom>
        </p:spPr>
        <p:txBody>
          <a:bodyPr wrap="square" lIns="72000" tIns="72000" rIns="72000" bIns="36000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2 lignes max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40000" y="3630021"/>
            <a:ext cx="7919837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Nom de l’instance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240000" y="3420000"/>
            <a:ext cx="8300552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0" y="4163206"/>
            <a:ext cx="3490913" cy="424732"/>
          </a:xfrm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27 juillet 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3240000" y="1302711"/>
            <a:ext cx="861770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3240000" y="345002"/>
            <a:ext cx="861770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Sommaire de la présentation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40088" y="1761823"/>
            <a:ext cx="8616950" cy="4474892"/>
          </a:xfrm>
        </p:spPr>
        <p:txBody>
          <a:bodyPr lIns="0" tIns="0" rIns="0" bIns="0"/>
          <a:lstStyle>
            <a:lvl1pPr marL="514350" indent="-514350">
              <a:buFont typeface="+mj-lt"/>
              <a:buAutoNum type="arabicPeriod"/>
              <a:defRPr>
                <a:latin typeface="DM Sans Medium" pitchFamily="2" charset="0"/>
              </a:defRPr>
            </a:lvl1pPr>
            <a:lvl2pPr marL="914371" indent="-457200">
              <a:buSzPct val="100000"/>
              <a:buFont typeface="DM Sans" pitchFamily="2" charset="0"/>
              <a:buChar char="—"/>
              <a:defRPr b="0">
                <a:latin typeface="DM Sans" pitchFamily="2" charset="0"/>
              </a:defRPr>
            </a:lvl2pPr>
            <a:lvl3pPr marL="1371542" indent="-457200">
              <a:buSzPct val="100000"/>
              <a:buFont typeface="Arial" panose="020B0604020202020204" pitchFamily="34" charset="0"/>
              <a:buChar char="•"/>
              <a:defRPr/>
            </a:lvl3pPr>
            <a:lvl4pPr marL="1657263" indent="-285750">
              <a:buFont typeface="DM Sans" pitchFamily="2" charset="0"/>
              <a:buChar char="–"/>
              <a:defRPr>
                <a:latin typeface="DM Sans" pitchFamily="2" charset="0"/>
              </a:defRPr>
            </a:lvl4pPr>
            <a:lvl5pPr marL="2114433" indent="-285750">
              <a:buFont typeface="Arial" panose="020B0604020202020204" pitchFamily="34" charset="0"/>
              <a:buChar char="•"/>
              <a:defRPr sz="1600">
                <a:latin typeface="DM Sans" pitchFamily="2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2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219451" y="1800000"/>
            <a:ext cx="8128001" cy="1655014"/>
          </a:xfrm>
          <a:prstGeom prst="rect">
            <a:avLst/>
          </a:prstGeom>
        </p:spPr>
        <p:txBody>
          <a:bodyPr lIns="72000" tIns="72000" rIns="72000" bIns="36000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Titre de section</a:t>
            </a:r>
            <a:br>
              <a:rPr lang="fr-FR" dirty="0" smtClean="0"/>
            </a:br>
            <a:r>
              <a:rPr lang="fr-FR" dirty="0" smtClean="0"/>
              <a:t>2 lignes max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19450" y="3630020"/>
            <a:ext cx="8300551" cy="1500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sz="3200" dirty="0" smtClean="0"/>
              <a:t>Sous-titre et/ou nom de l’intervenant</a:t>
            </a:r>
            <a:endParaRPr lang="fr-FR" sz="320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19448" y="3420000"/>
            <a:ext cx="830055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vid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8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graphique 2"/>
          <p:cNvSpPr>
            <a:spLocks noGrp="1"/>
          </p:cNvSpPr>
          <p:nvPr>
            <p:ph type="chart" sz="quarter" idx="11"/>
          </p:nvPr>
        </p:nvSpPr>
        <p:spPr>
          <a:xfrm>
            <a:off x="6115050" y="728663"/>
            <a:ext cx="5761759" cy="5508186"/>
          </a:xfrm>
        </p:spPr>
        <p:txBody>
          <a:bodyPr lIns="360000" tIns="360000" rIns="0" bIns="360000"/>
          <a:lstStyle/>
          <a:p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1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texte et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chiffres et/ou mots clés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5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iapositive sans t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diapositive v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390000"/>
            <a:ext cx="1546844" cy="3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diapositive txt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chiffres et/ou mots clés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3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_Bienvenue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169714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bienvenue !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05245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degemer mat !</a:t>
            </a:r>
          </a:p>
        </p:txBody>
      </p:sp>
    </p:spTree>
    <p:extLst>
      <p:ext uri="{BB962C8B-B14F-4D97-AF65-F5344CB8AC3E}">
        <p14:creationId xmlns:p14="http://schemas.microsoft.com/office/powerpoint/2010/main" val="264917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206377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merci !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41908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 smtClean="0"/>
              <a:t>trugarez !</a:t>
            </a:r>
          </a:p>
        </p:txBody>
      </p:sp>
    </p:spTree>
    <p:extLst>
      <p:ext uri="{BB962C8B-B14F-4D97-AF65-F5344CB8AC3E}">
        <p14:creationId xmlns:p14="http://schemas.microsoft.com/office/powerpoint/2010/main" val="411241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" y="-1094990"/>
            <a:ext cx="2489188" cy="3132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3240000" y="1800000"/>
            <a:ext cx="8637769" cy="1655014"/>
          </a:xfrm>
          <a:prstGeom prst="rect">
            <a:avLst/>
          </a:prstGeom>
        </p:spPr>
        <p:txBody>
          <a:bodyPr wrap="square" lIns="72000" tIns="72000" rIns="72000" bIns="360000" anchor="b" anchorCtr="0">
            <a:sp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2 lignes max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40000" y="3630021"/>
            <a:ext cx="8300551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Nom de l’instance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240000" y="3420000"/>
            <a:ext cx="830055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0" y="4163206"/>
            <a:ext cx="3490913" cy="424732"/>
          </a:xfrm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27 juillet 2022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SOMMAIRE 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3240000" y="1302711"/>
            <a:ext cx="8617703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9997" y="1"/>
            <a:ext cx="8617041" cy="130079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239997" y="1259620"/>
            <a:ext cx="861770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40088" y="1300800"/>
            <a:ext cx="8616950" cy="4935915"/>
          </a:xfrm>
        </p:spPr>
        <p:txBody>
          <a:bodyPr tIns="360000" bIns="360000"/>
          <a:lstStyle>
            <a:lvl1pPr marL="514350" indent="-514350">
              <a:buFont typeface="+mj-lt"/>
              <a:buAutoNum type="arabicPeriod"/>
              <a:defRPr>
                <a:latin typeface="DM Sans Medium" pitchFamily="2" charset="0"/>
              </a:defRPr>
            </a:lvl1pPr>
            <a:lvl2pPr marL="914371" indent="-457200">
              <a:buSzPct val="100000"/>
              <a:buFont typeface="DM Sans" pitchFamily="2" charset="0"/>
              <a:buChar char="—"/>
              <a:defRPr b="0">
                <a:latin typeface="DM Sans" pitchFamily="2" charset="0"/>
              </a:defRPr>
            </a:lvl2pPr>
            <a:lvl3pPr marL="1371542" indent="-457200">
              <a:buSzPct val="100000"/>
              <a:buFont typeface="Arial" panose="020B0604020202020204" pitchFamily="34" charset="0"/>
              <a:buChar char="•"/>
              <a:defRPr/>
            </a:lvl3pPr>
            <a:lvl4pPr marL="1657263" indent="-285750">
              <a:buFont typeface="DM Sans" pitchFamily="2" charset="0"/>
              <a:buChar char="–"/>
              <a:defRPr>
                <a:latin typeface="DM Sans" pitchFamily="2" charset="0"/>
              </a:defRPr>
            </a:lvl4pPr>
            <a:lvl5pPr marL="2114433" indent="-285750">
              <a:buFont typeface="Arial" panose="020B0604020202020204" pitchFamily="34" charset="0"/>
              <a:buChar char="•"/>
              <a:defRPr sz="1600">
                <a:latin typeface="DM Sans" pitchFamily="2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0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219451" y="1800000"/>
            <a:ext cx="8128001" cy="1655014"/>
          </a:xfrm>
          <a:prstGeom prst="rect">
            <a:avLst/>
          </a:prstGeom>
        </p:spPr>
        <p:txBody>
          <a:bodyPr lIns="72000" tIns="72000" rIns="72000" bIns="360000" anchor="b" anchorCtr="0">
            <a:spAutoFit/>
          </a:bodyPr>
          <a:lstStyle>
            <a:lvl1pPr>
              <a:defRPr/>
            </a:lvl1pPr>
          </a:lstStyle>
          <a:p>
            <a:pPr algn="l"/>
            <a:r>
              <a:rPr lang="fr-FR" dirty="0" smtClean="0"/>
              <a:t>Titre de section</a:t>
            </a:r>
            <a:br>
              <a:rPr lang="fr-FR" dirty="0" smtClean="0"/>
            </a:br>
            <a:r>
              <a:rPr lang="fr-FR" dirty="0" smtClean="0"/>
              <a:t>2 lignes max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19450" y="3630020"/>
            <a:ext cx="8300551" cy="1500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l"/>
            <a:r>
              <a:rPr lang="fr-FR" sz="3200" dirty="0" smtClean="0"/>
              <a:t>Sous-titre et/ou nom de l’intervenant</a:t>
            </a:r>
            <a:endParaRPr lang="fr-FR" sz="320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19448" y="3420000"/>
            <a:ext cx="830055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iapositive txt+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1"/>
          </p:nvPr>
        </p:nvSpPr>
        <p:spPr>
          <a:xfrm>
            <a:off x="6115050" y="728663"/>
            <a:ext cx="5761759" cy="5508186"/>
          </a:xfrm>
        </p:spPr>
        <p:txBody>
          <a:bodyPr lIns="360000" tIns="360000" rIns="0" bIns="360000"/>
          <a:lstStyle/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3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txt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 smtClean="0"/>
              <a:t>Titre de la diapositive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Entrez votre texte synthétique de présentation …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chiffres et/ou mots clés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4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 smtClean="0"/>
              <a:t> • 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6441331"/>
            <a:ext cx="15468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95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 – niveau 1</a:t>
            </a:r>
          </a:p>
          <a:p>
            <a:pPr lvl="1"/>
            <a:r>
              <a:rPr lang="fr-FR" dirty="0" smtClean="0"/>
              <a:t> intertitre texte niveau 2</a:t>
            </a:r>
          </a:p>
          <a:p>
            <a:pPr lvl="2"/>
            <a:r>
              <a:rPr lang="fr-FR" dirty="0" smtClean="0"/>
              <a:t>Liste texte niveau 3</a:t>
            </a:r>
          </a:p>
          <a:p>
            <a:pPr lvl="3"/>
            <a:r>
              <a:rPr lang="fr-FR" dirty="0" smtClean="0"/>
              <a:t>Liste niveau 4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numero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111B-6A91-489F-A7AC-E32B0E90F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7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1" r:id="rId2"/>
    <p:sldLayoutId id="2147483740" r:id="rId3"/>
    <p:sldLayoutId id="2147483696" r:id="rId4"/>
    <p:sldLayoutId id="2147483736" r:id="rId5"/>
    <p:sldLayoutId id="2147483687" r:id="rId6"/>
    <p:sldLayoutId id="2147483732" r:id="rId7"/>
    <p:sldLayoutId id="2147483759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DM Sans Medium" pitchFamily="2" charset="0"/>
        <a:buChar char="—"/>
        <a:defRPr sz="2400" b="1" kern="1200" baseline="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 – niveau 1</a:t>
            </a:r>
          </a:p>
          <a:p>
            <a:pPr lvl="1"/>
            <a:r>
              <a:rPr lang="fr-FR" dirty="0" smtClean="0"/>
              <a:t> intertitre texte niveau 2</a:t>
            </a:r>
          </a:p>
          <a:p>
            <a:pPr lvl="2"/>
            <a:r>
              <a:rPr lang="fr-FR" dirty="0" smtClean="0"/>
              <a:t>Liste texte niveau 3</a:t>
            </a:r>
          </a:p>
          <a:p>
            <a:pPr lvl="3"/>
            <a:r>
              <a:rPr lang="fr-FR" dirty="0" smtClean="0"/>
              <a:t>Liste niveau 4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numero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111B-6A91-489F-A7AC-E32B0E90F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0" r:id="rId3"/>
    <p:sldLayoutId id="2147483752" r:id="rId4"/>
    <p:sldLayoutId id="2147483757" r:id="rId5"/>
    <p:sldLayoutId id="2147483758" r:id="rId6"/>
    <p:sldLayoutId id="2147483754" r:id="rId7"/>
    <p:sldLayoutId id="2147483756" r:id="rId8"/>
    <p:sldLayoutId id="214748376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DM Sans Medium" pitchFamily="2" charset="0"/>
        <a:buChar char="—"/>
        <a:defRPr sz="2400" b="1" kern="1200" baseline="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0" y="2437098"/>
            <a:ext cx="8637769" cy="1017916"/>
          </a:xfrm>
        </p:spPr>
        <p:txBody>
          <a:bodyPr/>
          <a:lstStyle/>
          <a:p>
            <a:r>
              <a:rPr lang="fr-FR" dirty="0" err="1"/>
              <a:t>Etude</a:t>
            </a:r>
            <a:r>
              <a:rPr lang="fr-FR" dirty="0"/>
              <a:t> de faisabilité TRAMBUS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40000" y="3630021"/>
            <a:ext cx="8300551" cy="485774"/>
          </a:xfrm>
        </p:spPr>
        <p:txBody>
          <a:bodyPr/>
          <a:lstStyle/>
          <a:p>
            <a:r>
              <a:rPr lang="fr-FR" dirty="0"/>
              <a:t>Conseil </a:t>
            </a:r>
            <a:r>
              <a:rPr lang="fr-FR" dirty="0" smtClean="0"/>
              <a:t>Métropolitain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40000" y="4163206"/>
            <a:ext cx="3490913" cy="429541"/>
          </a:xfrm>
        </p:spPr>
        <p:txBody>
          <a:bodyPr/>
          <a:lstStyle/>
          <a:p>
            <a:r>
              <a:rPr lang="fr-FR" dirty="0" smtClean="0"/>
              <a:t>17 Novembre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Ligne T2 : est - ouest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305300" y="1099757"/>
            <a:ext cx="7886700" cy="4219575"/>
            <a:chOff x="1356" y="831"/>
            <a:chExt cx="4968" cy="265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56" y="831"/>
              <a:ext cx="4968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831"/>
              <a:ext cx="4974" cy="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493776" y="1378014"/>
            <a:ext cx="3811524" cy="4602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principales caractéristiques 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stade de l'étude de faisabilité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14 km de ligne dont 58% de voie réservée (50% aujourd’hui)</a:t>
            </a:r>
            <a:endParaRPr lang="fr-FR" sz="1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32 stations</a:t>
            </a:r>
            <a:endParaRPr lang="fr-FR" sz="1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La desserte de grands pôles : </a:t>
            </a:r>
            <a:r>
              <a:rPr lang="fr-FR" sz="1600" dirty="0" err="1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Vezin</a:t>
            </a: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 Le Coquet - ZI Ouest - </a:t>
            </a:r>
            <a:r>
              <a:rPr lang="fr-FR" sz="1600" dirty="0" err="1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Roazon</a:t>
            </a: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 Park – quartier Moulin du comte -centre-ville de Rennes - Baud Chardonnet - </a:t>
            </a: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Université de Rennes 1 </a:t>
            </a: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– Cesson-Sévigné et le centre commercial de la </a:t>
            </a:r>
            <a:r>
              <a:rPr lang="fr-FR" sz="1600" dirty="0" err="1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Rigourdière</a:t>
            </a:r>
            <a:endParaRPr lang="fr-FR" sz="1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Un service étendu de 05h25 à 00h35 en semaine </a:t>
            </a:r>
            <a:endParaRPr lang="fr-FR" sz="1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Times New Roman" panose="02020603050405020304" pitchFamily="18" charset="0"/>
              </a:rPr>
              <a:t>21,7 km d'aménagements cyclables </a:t>
            </a:r>
            <a:endParaRPr lang="fr-FR" sz="1600" dirty="0">
              <a:solidFill>
                <a:srgbClr val="000000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Times New Roman" panose="02020603050405020304" pitchFamily="18" charset="0"/>
              </a:rPr>
              <a:t>environ 40 M€ d'investissement</a:t>
            </a:r>
            <a:endParaRPr lang="fr-FR" sz="1600" dirty="0">
              <a:solidFill>
                <a:srgbClr val="000000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2178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Ligne T3 : St Grégoire - Chantepie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060460" y="996952"/>
            <a:ext cx="7048500" cy="4933950"/>
            <a:chOff x="1620" y="606"/>
            <a:chExt cx="4440" cy="310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20" y="606"/>
              <a:ext cx="4440" cy="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606"/>
              <a:ext cx="4446" cy="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346122" y="1650865"/>
            <a:ext cx="4585372" cy="3353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</a:rPr>
              <a:t>Les principales caractéristiques au stade de l'étude de faisabilité :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17 km de ligne dont 38% de voie réservée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38 stations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La desserte de grands pôles : Chantepie, Centre Gériatrique, Halte TER Poterie, Parc du Landry, Gare de Rennes, CHU, Cimetière du  Nord, Centre Commercial la </a:t>
            </a:r>
            <a:r>
              <a:rPr lang="fr-FR" sz="1600" dirty="0" err="1">
                <a:latin typeface="Calibri" panose="020F0502020204030204" pitchFamily="34" charset="0"/>
                <a:ea typeface="Noto Sans Symbols"/>
                <a:cs typeface="Noto Sans Symbols"/>
              </a:rPr>
              <a:t>Plesse</a:t>
            </a: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, Centre Hospitalier Privé Saint-Grégoire, Groupe Scolaire Jean Paul II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Un service étendu de 05h25 à 00h35 en semaine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Calibri" panose="020F0502020204030204" pitchFamily="34" charset="0"/>
                <a:ea typeface="Noto Sans Symbols"/>
                <a:cs typeface="Noto Sans Symbols"/>
              </a:rPr>
              <a:t>24 </a:t>
            </a: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km d'aménagements cyclables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Environ 58 M€HT </a:t>
            </a:r>
            <a:r>
              <a:rPr lang="fr-FR" sz="1600" dirty="0" smtClean="0">
                <a:latin typeface="Calibri" panose="020F0502020204030204" pitchFamily="34" charset="0"/>
                <a:ea typeface="Noto Sans Symbols"/>
                <a:cs typeface="Noto Sans Symbols"/>
              </a:rPr>
              <a:t>d'investissement</a:t>
            </a:r>
            <a:endParaRPr lang="fr-FR" sz="1600" dirty="0">
              <a:latin typeface="Calibri" panose="020F0502020204030204" pitchFamily="34" charset="0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7968" y="4852416"/>
            <a:ext cx="38051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4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Ligne T4 : St Jacques- Bruz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1050582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87968" y="4852416"/>
            <a:ext cx="38051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999588" y="1136714"/>
            <a:ext cx="6076704" cy="4952514"/>
            <a:chOff x="2040" y="693"/>
            <a:chExt cx="3600" cy="293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0" y="693"/>
              <a:ext cx="3600" cy="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693"/>
              <a:ext cx="3606" cy="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one de texte 2"/>
          <p:cNvSpPr txBox="1">
            <a:spLocks noChangeArrowheads="1"/>
          </p:cNvSpPr>
          <p:nvPr/>
        </p:nvSpPr>
        <p:spPr bwMode="auto">
          <a:xfrm>
            <a:off x="303925" y="1768159"/>
            <a:ext cx="5244256" cy="30842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</a:rPr>
              <a:t>Les principales caractéristiques au stade de l'étude de faisabilité: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12 km de ligne dont 62% de voie réservée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21 stations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La desserte des grands pôles : Saint-Jacques-de-la-Lande - Aéroport - Parc Expo, Bruz campus de Ker Lann, la gare, le quartier Vert Buisson et le centre-ville de Bruz.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Un service étendu de 05h25 à 00h35 en semaine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Calibri" panose="020F0502020204030204" pitchFamily="34" charset="0"/>
                <a:ea typeface="Noto Sans Symbols"/>
                <a:cs typeface="Noto Sans Symbols"/>
              </a:rPr>
              <a:t>22 </a:t>
            </a: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km d'aménagements cyclables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 dirty="0">
                <a:latin typeface="Calibri" panose="020F0502020204030204" pitchFamily="34" charset="0"/>
                <a:ea typeface="Noto Sans Symbols"/>
                <a:cs typeface="Noto Sans Symbols"/>
              </a:rPr>
              <a:t>environ 58 M€HT </a:t>
            </a:r>
            <a:r>
              <a:rPr lang="fr-FR" sz="1600" dirty="0" smtClean="0">
                <a:latin typeface="Calibri" panose="020F0502020204030204" pitchFamily="34" charset="0"/>
                <a:ea typeface="Noto Sans Symbols"/>
                <a:cs typeface="Noto Sans Symbols"/>
              </a:rPr>
              <a:t>d'investissement</a:t>
            </a:r>
            <a:endParaRPr lang="fr-FR" sz="1600" dirty="0">
              <a:latin typeface="Calibri" panose="020F0502020204030204" pitchFamily="34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6758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Une complémentarité avec les autres aménagements en faveur des bus et </a:t>
            </a:r>
            <a:r>
              <a:rPr lang="fr-FR" sz="2400" dirty="0" smtClean="0"/>
              <a:t>du covoiturage</a:t>
            </a:r>
            <a:endParaRPr lang="fr-FR" sz="2400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00168" y="1087158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87968" y="4852416"/>
            <a:ext cx="38051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217020" y="966768"/>
            <a:ext cx="7467600" cy="5248275"/>
            <a:chOff x="1488" y="507"/>
            <a:chExt cx="4704" cy="330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8" y="507"/>
              <a:ext cx="4704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07"/>
              <a:ext cx="471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4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Une consultation citoyenne du 21 </a:t>
            </a:r>
            <a:r>
              <a:rPr lang="fr-FR" sz="2400" dirty="0" err="1" smtClean="0"/>
              <a:t>nov</a:t>
            </a:r>
            <a:r>
              <a:rPr lang="fr-FR" sz="2400" dirty="0" smtClean="0"/>
              <a:t> au 21 </a:t>
            </a:r>
            <a:r>
              <a:rPr lang="fr-FR" sz="2400" dirty="0" err="1" smtClean="0"/>
              <a:t>déc</a:t>
            </a:r>
            <a:r>
              <a:rPr lang="fr-FR" sz="2400" dirty="0" smtClean="0"/>
              <a:t> 2022</a:t>
            </a:r>
            <a:endParaRPr lang="fr-FR" sz="2400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00168" y="1087158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87968" y="4852416"/>
            <a:ext cx="38051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120896" y="756955"/>
            <a:ext cx="4596384" cy="6154846"/>
            <a:chOff x="1920" y="-411"/>
            <a:chExt cx="3840" cy="514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0" y="-411"/>
              <a:ext cx="3840" cy="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-411"/>
              <a:ext cx="3846" cy="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79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PDU et </a:t>
            </a:r>
            <a:r>
              <a:rPr lang="fr-FR" dirty="0" smtClean="0"/>
              <a:t>Étude </a:t>
            </a:r>
            <a:r>
              <a:rPr lang="fr-FR" dirty="0"/>
              <a:t>d’opportunité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899317" y="1300800"/>
            <a:ext cx="9292683" cy="3913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>
                <a:latin typeface="DM Sans" pitchFamily="2" charset="0"/>
              </a:rPr>
              <a:t>Le TRAMBUS pour répondre </a:t>
            </a:r>
            <a:r>
              <a:rPr lang="fr-FR" sz="1600" b="1" dirty="0">
                <a:latin typeface="DM Sans" pitchFamily="2" charset="0"/>
              </a:rPr>
              <a:t>aux 4 grands enjeux du territoire en matière d'organisation </a:t>
            </a:r>
            <a:r>
              <a:rPr lang="fr-FR" sz="1600" dirty="0">
                <a:latin typeface="DM Sans" pitchFamily="2" charset="0"/>
              </a:rPr>
              <a:t>des mobilités et des transports du PDU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DM Sans" pitchFamily="2" charset="0"/>
              </a:rPr>
              <a:t>enjeu environnemental et climatique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DM Sans" pitchFamily="2" charset="0"/>
              </a:rPr>
              <a:t>enjeu d'accessibilité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DM Sans" pitchFamily="2" charset="0"/>
              </a:rPr>
              <a:t>enjeu de hiérarchisation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DM Sans" pitchFamily="2" charset="0"/>
              </a:rPr>
              <a:t>enjeu de territorialisation</a:t>
            </a:r>
          </a:p>
          <a:p>
            <a:pPr marL="0" indent="0">
              <a:buNone/>
            </a:pPr>
            <a:r>
              <a:rPr lang="fr-FR" sz="1600" dirty="0">
                <a:latin typeface="DM Sans" pitchFamily="2" charset="0"/>
              </a:rPr>
              <a:t> </a:t>
            </a:r>
            <a:endParaRPr lang="fr-FR" sz="1600" dirty="0" smtClean="0">
              <a:latin typeface="DM Sans" pitchFamily="2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DM Sans" pitchFamily="2" charset="0"/>
              </a:rPr>
              <a:t>Étude </a:t>
            </a:r>
            <a:r>
              <a:rPr lang="fr-FR" sz="1600" dirty="0">
                <a:latin typeface="DM Sans" pitchFamily="2" charset="0"/>
              </a:rPr>
              <a:t>d'opportunité réalisée en 2019 </a:t>
            </a:r>
            <a:r>
              <a:rPr lang="fr-FR" sz="1600" dirty="0" smtClean="0">
                <a:latin typeface="DM Sans" pitchFamily="2" charset="0"/>
              </a:rPr>
              <a:t>: </a:t>
            </a:r>
            <a:r>
              <a:rPr lang="fr-FR" sz="1600" b="1" dirty="0">
                <a:latin typeface="DM Sans" pitchFamily="2" charset="0"/>
              </a:rPr>
              <a:t>pertinence du déploiement du système TRAMBUS  pour répondre aux enjeux de déplacement, d’économie, de temps et d’urgence climatique sur 3 quadrants de la Métropole</a:t>
            </a:r>
            <a:endParaRPr lang="fr-FR" sz="1600" dirty="0" smtClean="0">
              <a:latin typeface="DM Sans" pitchFamily="2" charset="0"/>
            </a:endParaRPr>
          </a:p>
          <a:p>
            <a:pPr marL="0" indent="0">
              <a:buNone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108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Après </a:t>
            </a:r>
            <a:r>
              <a:rPr lang="fr-FR" sz="2800" dirty="0"/>
              <a:t>l’ouverture de la ligne b et du nouveau réseau bus</a:t>
            </a:r>
          </a:p>
        </p:txBody>
      </p: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119638" y="1531473"/>
            <a:ext cx="6020967" cy="3832264"/>
            <a:chOff x="1641" y="733"/>
            <a:chExt cx="4440" cy="2826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41" y="733"/>
              <a:ext cx="4440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733"/>
              <a:ext cx="444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2320699" y="-571533"/>
            <a:ext cx="9871075" cy="7762876"/>
            <a:chOff x="1188" y="-285"/>
            <a:chExt cx="6218" cy="4890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88" y="-285"/>
              <a:ext cx="5304" cy="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" y="807"/>
              <a:ext cx="3893" cy="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81671" y="5378158"/>
            <a:ext cx="3680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latin typeface="DM Sans" pitchFamily="2" charset="0"/>
              </a:rPr>
              <a:t>Les résultats de l’étude de faisabilité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0017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 ce que le TRAMBUS?</a:t>
            </a:r>
            <a:endParaRPr lang="fr-FR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48936" y="716707"/>
            <a:ext cx="9501304" cy="5494441"/>
            <a:chOff x="276" y="99"/>
            <a:chExt cx="7128" cy="4122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6" y="99"/>
              <a:ext cx="7128" cy="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99"/>
              <a:ext cx="713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4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 ce que le TRAMBUS?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3501483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144346" y="1199596"/>
            <a:ext cx="12136925" cy="2602970"/>
            <a:chOff x="1476" y="1653"/>
            <a:chExt cx="4728" cy="1014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76" y="1653"/>
              <a:ext cx="472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653"/>
              <a:ext cx="4734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4155547" y="3438543"/>
            <a:ext cx="3048000" cy="2705100"/>
            <a:chOff x="2880" y="1308"/>
            <a:chExt cx="1920" cy="1704"/>
          </a:xfrm>
        </p:grpSpPr>
        <p:sp>
          <p:nvSpPr>
            <p:cNvPr id="1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880" y="1308"/>
              <a:ext cx="1920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08"/>
              <a:ext cx="1926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49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 ce que le TRAMBUS?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1523" y="1065781"/>
            <a:ext cx="11836130" cy="3929965"/>
            <a:chOff x="1536" y="1395"/>
            <a:chExt cx="4608" cy="153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6" y="1395"/>
              <a:ext cx="4608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395"/>
              <a:ext cx="461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02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 ce que le TRAMBUS?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76719" y="716707"/>
            <a:ext cx="10663710" cy="5229810"/>
            <a:chOff x="1332" y="930"/>
            <a:chExt cx="5016" cy="24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32" y="930"/>
              <a:ext cx="5016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930"/>
              <a:ext cx="5022" cy="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5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Qu’est ce que le TRAMBUS?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77646" y="1048465"/>
            <a:ext cx="11402181" cy="4830924"/>
            <a:chOff x="1560" y="1194"/>
            <a:chExt cx="4560" cy="193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0" y="1194"/>
              <a:ext cx="4560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94"/>
              <a:ext cx="4566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Ligne T1 : 34 000 voyages/jour en 2035</a:t>
            </a:r>
            <a:endParaRPr lang="fr-FR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248936" y="716707"/>
            <a:ext cx="9501304" cy="54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807304" y="893616"/>
            <a:ext cx="7124700" cy="4857750"/>
            <a:chOff x="1596" y="630"/>
            <a:chExt cx="4488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96" y="630"/>
              <a:ext cx="4488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630"/>
              <a:ext cx="4494" cy="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268198" y="1973279"/>
            <a:ext cx="4539106" cy="34521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effectLst/>
                <a:latin typeface="DM Sans" pitchFamily="2" charset="0"/>
                <a:ea typeface="Calibri" panose="020F0502020204030204" pitchFamily="34" charset="0"/>
              </a:rPr>
              <a:t>Les principales caractéristiques au stade de l'étude de faisabilité :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	13 km de ligne - 17 stations + 13 stations en commun avec la ligne T2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	La desserte des grands p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ô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les avec la ZA Nord-Beauregard, l'Universit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é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 de Rennes 2, le centre-ville de Rennes, Baud Chardonnet, l'Universit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é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 de Rennes 1 et la ZA Saint-Sulpice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	Un service 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é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tendu de 05h25 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à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 00h35 en semaine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	13,4 km d'am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é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nagements cyclables dont 19% sur le Réseau Express Vélo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	Environ 45 M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  <a:cs typeface="DM Sans" pitchFamily="2" charset="0"/>
              </a:rPr>
              <a:t>€</a:t>
            </a:r>
            <a:r>
              <a:rPr lang="fr-FR" sz="1400" dirty="0">
                <a:effectLst/>
                <a:latin typeface="DM Sans" pitchFamily="2" charset="0"/>
                <a:ea typeface="Calibri" panose="020F0502020204030204" pitchFamily="34" charset="0"/>
              </a:rPr>
              <a:t> HT d'investissement </a:t>
            </a:r>
            <a:r>
              <a:rPr lang="fr-FR" sz="1400" dirty="0" smtClean="0">
                <a:effectLst/>
                <a:latin typeface="DM Sans" pitchFamily="2" charset="0"/>
                <a:ea typeface="Calibri" panose="020F0502020204030204" pitchFamily="34" charset="0"/>
              </a:rPr>
              <a:t>HT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_CONDATE_footerNoir">
  <a:themeElements>
    <a:clrScheme name="PREZ CONDATE_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45F"/>
      </a:accent1>
      <a:accent2>
        <a:srgbClr val="559B7F"/>
      </a:accent2>
      <a:accent3>
        <a:srgbClr val="77B59C"/>
      </a:accent3>
      <a:accent4>
        <a:srgbClr val="ABD1C2"/>
      </a:accent4>
      <a:accent5>
        <a:srgbClr val="476A81"/>
      </a:accent5>
      <a:accent6>
        <a:srgbClr val="6A92AE"/>
      </a:accent6>
      <a:hlink>
        <a:srgbClr val="0563C1"/>
      </a:hlink>
      <a:folHlink>
        <a:srgbClr val="954F72"/>
      </a:folHlink>
    </a:clrScheme>
    <a:fontScheme name="Condate">
      <a:majorFont>
        <a:latin typeface="Condate Medium"/>
        <a:ea typeface=""/>
        <a:cs typeface=""/>
      </a:majorFont>
      <a:minorFont>
        <a:latin typeface="DM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RennesMetropole_OK" id="{1477C508-2974-4E8F-A32E-6C97FA66A073}" vid="{5C42931D-34A9-406A-A301-0E988E3A7818}"/>
    </a:ext>
  </a:extLst>
</a:theme>
</file>

<file path=ppt/theme/theme2.xml><?xml version="1.0" encoding="utf-8"?>
<a:theme xmlns:a="http://schemas.openxmlformats.org/drawingml/2006/main" name="1_PREZ_CONDATE_footer blanc">
  <a:themeElements>
    <a:clrScheme name="PREZ CONDATE_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45F"/>
      </a:accent1>
      <a:accent2>
        <a:srgbClr val="559B7F"/>
      </a:accent2>
      <a:accent3>
        <a:srgbClr val="77B59C"/>
      </a:accent3>
      <a:accent4>
        <a:srgbClr val="ABD1C2"/>
      </a:accent4>
      <a:accent5>
        <a:srgbClr val="476A81"/>
      </a:accent5>
      <a:accent6>
        <a:srgbClr val="6A92AE"/>
      </a:accent6>
      <a:hlink>
        <a:srgbClr val="0563C1"/>
      </a:hlink>
      <a:folHlink>
        <a:srgbClr val="954F72"/>
      </a:folHlink>
    </a:clrScheme>
    <a:fontScheme name="Condate DM">
      <a:majorFont>
        <a:latin typeface="Condate Medium"/>
        <a:ea typeface=""/>
        <a:cs typeface=""/>
      </a:majorFont>
      <a:minorFont>
        <a:latin typeface="DM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RennesMetropole_OK" id="{1477C508-2974-4E8F-A32E-6C97FA66A073}" vid="{55B55EDE-6484-4446-AFDB-B85EFBE5CE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F31866CA1954B90D13EA87B33277B" ma:contentTypeVersion="8" ma:contentTypeDescription="Crée un document." ma:contentTypeScope="" ma:versionID="681087671543194bc55c2fdb9f6d928a">
  <xsd:schema xmlns:xsd="http://www.w3.org/2001/XMLSchema" xmlns:xs="http://www.w3.org/2001/XMLSchema" xmlns:p="http://schemas.microsoft.com/office/2006/metadata/properties" xmlns:ns2="a9d413ea-c7af-4dff-be7c-11dcd1c97ad2" targetNamespace="http://schemas.microsoft.com/office/2006/metadata/properties" ma:root="true" ma:fieldsID="d1401be3f91d834fdc75683191426b47" ns2:_="">
    <xsd:import namespace="a9d413ea-c7af-4dff-be7c-11dcd1c97a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13ea-c7af-4dff-be7c-11dcd1c97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669C2-E9F5-466E-830D-5B3C3C703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10960-11CE-4575-B32B-5BD4604FB82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9d413ea-c7af-4dff-be7c-11dcd1c97a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1B4576-E46D-4ED8-9D42-37ED58BEC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413ea-c7af-4dff-be7c-11dcd1c97a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PPT_RennesMetropole_OK</Template>
  <TotalTime>156</TotalTime>
  <Words>524</Words>
  <Application>Microsoft Office PowerPoint</Application>
  <PresentationFormat>Grand écran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Condate Medium</vt:lpstr>
      <vt:lpstr>Condate_V2 Medium</vt:lpstr>
      <vt:lpstr>DM Sans</vt:lpstr>
      <vt:lpstr>DM Sans Medium</vt:lpstr>
      <vt:lpstr>Noto Sans Symbols</vt:lpstr>
      <vt:lpstr>Times New Roman</vt:lpstr>
      <vt:lpstr>Wingdings</vt:lpstr>
      <vt:lpstr>PREZ_CONDATE_footerNoir</vt:lpstr>
      <vt:lpstr>1_PREZ_CONDATE_footer blanc</vt:lpstr>
      <vt:lpstr>Etude de faisabilité TRAMBUS</vt:lpstr>
      <vt:lpstr>Rappel PDU et Étude d’opportunité</vt:lpstr>
      <vt:lpstr>Après l’ouverture de la ligne b et du nouveau réseau bus</vt:lpstr>
      <vt:lpstr>Qu’est ce que le TRAMBUS?</vt:lpstr>
      <vt:lpstr>Qu’est ce que le TRAMBUS?</vt:lpstr>
      <vt:lpstr>Qu’est ce que le TRAMBUS?</vt:lpstr>
      <vt:lpstr>Qu’est ce que le TRAMBUS?</vt:lpstr>
      <vt:lpstr>Qu’est ce que le TRAMBUS?</vt:lpstr>
      <vt:lpstr>La Ligne T1 : 34 000 voyages/jour en 2035</vt:lpstr>
      <vt:lpstr>La Ligne T2 : est - ouest</vt:lpstr>
      <vt:lpstr>La Ligne T3 : St Grégoire - Chantepie</vt:lpstr>
      <vt:lpstr>La Ligne T4 : St Jacques- Bruz</vt:lpstr>
      <vt:lpstr>Une complémentarité avec les autres aménagements en faveur des bus et du covoiturage</vt:lpstr>
      <vt:lpstr>Une consultation citoyenne du 21 nov au 21 déc 2022</vt:lpstr>
    </vt:vector>
  </TitlesOfParts>
  <Company>Rennes Métropole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Modèle de présentation</dc:subject>
  <dc:creator>PERIDY Mylène</dc:creator>
  <cp:keywords>Identité Rennes 2022</cp:keywords>
  <cp:lastModifiedBy>PERIDY Mylène</cp:lastModifiedBy>
  <cp:revision>26</cp:revision>
  <dcterms:created xsi:type="dcterms:W3CDTF">2022-11-15T13:21:33Z</dcterms:created>
  <dcterms:modified xsi:type="dcterms:W3CDTF">2022-11-16T10:02:45Z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0x010100334F31866CA1954B90D13EA87B33277B</vt:lpwstr>
  </property>
</Properties>
</file>